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62" r:id="rId4"/>
    <p:sldId id="263" r:id="rId5"/>
    <p:sldId id="265" r:id="rId6"/>
    <p:sldId id="267" r:id="rId7"/>
    <p:sldId id="264" r:id="rId8"/>
    <p:sldId id="266" r:id="rId9"/>
    <p:sldId id="26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896BBC-9ADE-FA16-CDBB-0F8F5021260B}" v="42" dt="2025-01-30T15:30:10.531"/>
    <p1510:client id="{A2873DA5-C8EA-352C-8C3D-111876FD8E2D}" v="8" dt="2025-01-30T15:58:14.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17" autoAdjust="0"/>
    <p:restoredTop sz="94660"/>
  </p:normalViewPr>
  <p:slideViewPr>
    <p:cSldViewPr snapToGrid="0">
      <p:cViewPr varScale="1">
        <p:scale>
          <a:sx n="149" d="100"/>
          <a:sy n="149" d="100"/>
        </p:scale>
        <p:origin x="5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89895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63412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525744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9999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07334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GB" smtClean="0"/>
              <a:t>30/01/2025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7233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GB" smtClean="0"/>
              <a:t>30/01/2025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89669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GB" smtClean="0"/>
              <a:t>30/01/2025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61655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30/01/2025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2172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43541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82495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GB" smtClean="0"/>
              <a:t>30/01/2025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8010340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B95D1-349A-82B2-1D26-ECE42BAC7824}"/>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957C1EFF-1F21-6477-394A-C7B78C4A9750}"/>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9C115CEC-B683-77E7-1890-505D86E76C08}"/>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28724264-3157-A9AA-BB04-A6538C0DCAAC}"/>
              </a:ext>
            </a:extLst>
          </p:cNvPr>
          <p:cNvSpPr txBox="1"/>
          <p:nvPr/>
        </p:nvSpPr>
        <p:spPr>
          <a:xfrm>
            <a:off x="589660" y="2201564"/>
            <a:ext cx="7956134" cy="30008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spcAft>
                <a:spcPts val="1800"/>
              </a:spcAft>
              <a:buFont typeface="Wingdings" pitchFamily="2" charset="2"/>
              <a:buChar char="Ø"/>
            </a:pPr>
            <a:r>
              <a:rPr lang="en-US" sz="3200" dirty="0">
                <a:solidFill>
                  <a:srgbClr val="242424"/>
                </a:solidFill>
                <a:latin typeface="Segoe UI"/>
                <a:cs typeface="Segoe UI"/>
              </a:rPr>
              <a:t> </a:t>
            </a:r>
            <a:r>
              <a:rPr lang="en-US" sz="2800" dirty="0">
                <a:solidFill>
                  <a:srgbClr val="242424"/>
                </a:solidFill>
                <a:latin typeface="Nunito Sans" pitchFamily="2" charset="77"/>
                <a:cs typeface="Segoe UI"/>
              </a:rPr>
              <a:t>Make scouts risk aware</a:t>
            </a:r>
          </a:p>
          <a:p>
            <a:pPr marL="457200" indent="-457200">
              <a:spcAft>
                <a:spcPts val="1800"/>
              </a:spcAft>
              <a:buFont typeface="Wingdings" pitchFamily="2" charset="2"/>
              <a:buChar char="Ø"/>
            </a:pPr>
            <a:endParaRPr lang="en-US" sz="2800" dirty="0">
              <a:latin typeface="Nunito Sans" pitchFamily="2" charset="77"/>
            </a:endParaRPr>
          </a:p>
          <a:p>
            <a:pPr marL="457200" indent="-457200">
              <a:spcAft>
                <a:spcPts val="1800"/>
              </a:spcAft>
              <a:buFont typeface="Wingdings" pitchFamily="2" charset="2"/>
              <a:buChar char="Ø"/>
            </a:pPr>
            <a:r>
              <a:rPr lang="en-US" sz="2800" dirty="0">
                <a:solidFill>
                  <a:srgbClr val="242424"/>
                </a:solidFill>
                <a:latin typeface="Nunito Sans" pitchFamily="2" charset="77"/>
                <a:cs typeface="Segoe UI"/>
              </a:rPr>
              <a:t> Remember being taught the </a:t>
            </a:r>
            <a:r>
              <a:rPr lang="en-US" sz="2800" dirty="0">
                <a:solidFill>
                  <a:schemeClr val="accent6"/>
                </a:solidFill>
                <a:latin typeface="Nunito Sans" pitchFamily="2" charset="77"/>
                <a:cs typeface="Segoe UI"/>
              </a:rPr>
              <a:t>Green Cross</a:t>
            </a:r>
            <a:br>
              <a:rPr lang="en-US" sz="2800" dirty="0">
                <a:solidFill>
                  <a:schemeClr val="accent6"/>
                </a:solidFill>
                <a:latin typeface="Nunito Sans" pitchFamily="2" charset="77"/>
                <a:cs typeface="Segoe UI"/>
              </a:rPr>
            </a:br>
            <a:r>
              <a:rPr lang="en-US" sz="2800" dirty="0">
                <a:solidFill>
                  <a:schemeClr val="accent6"/>
                </a:solidFill>
                <a:latin typeface="Nunito Sans" pitchFamily="2" charset="77"/>
                <a:cs typeface="Segoe UI"/>
              </a:rPr>
              <a:t> Code</a:t>
            </a:r>
            <a:r>
              <a:rPr lang="en-US" sz="2800" dirty="0">
                <a:solidFill>
                  <a:srgbClr val="242424"/>
                </a:solidFill>
                <a:latin typeface="Nunito Sans" pitchFamily="2" charset="77"/>
                <a:cs typeface="Segoe UI"/>
              </a:rPr>
              <a:t> as children</a:t>
            </a:r>
          </a:p>
          <a:p>
            <a:pPr marL="457200" indent="-457200">
              <a:spcAft>
                <a:spcPts val="1800"/>
              </a:spcAft>
              <a:buFont typeface="Wingdings" pitchFamily="2" charset="2"/>
              <a:buChar char="Ø"/>
            </a:pPr>
            <a:r>
              <a:rPr lang="en-US" sz="2800" dirty="0">
                <a:solidFill>
                  <a:srgbClr val="242424"/>
                </a:solidFill>
                <a:latin typeface="Nunito Sans" pitchFamily="2" charset="77"/>
                <a:cs typeface="Segoe UI"/>
              </a:rPr>
              <a:t> We all assess risk when we cross the road</a:t>
            </a:r>
            <a:endParaRPr lang="en-US" sz="2800" dirty="0">
              <a:latin typeface="Nunito Sans" pitchFamily="2" charset="77"/>
            </a:endParaRPr>
          </a:p>
        </p:txBody>
      </p:sp>
    </p:spTree>
    <p:extLst>
      <p:ext uri="{BB962C8B-B14F-4D97-AF65-F5344CB8AC3E}">
        <p14:creationId xmlns:p14="http://schemas.microsoft.com/office/powerpoint/2010/main" val="196564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7B25C-D04F-A0EA-18C0-8406D7F01D6F}"/>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36BF77B5-8834-98CA-1533-B2B05C1D633D}"/>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4FA48E51-CBD7-1975-0849-DA9532744135}"/>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1F497033-3933-7DD2-2353-B28409D77620}"/>
              </a:ext>
            </a:extLst>
          </p:cNvPr>
          <p:cNvSpPr txBox="1"/>
          <p:nvPr/>
        </p:nvSpPr>
        <p:spPr>
          <a:xfrm>
            <a:off x="589660" y="2201564"/>
            <a:ext cx="7956134" cy="34317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200000"/>
              </a:lnSpc>
              <a:buFont typeface="Wingdings" pitchFamily="2" charset="2"/>
              <a:buChar char="Ø"/>
            </a:pPr>
            <a:r>
              <a:rPr lang="en-US" sz="2800" dirty="0">
                <a:solidFill>
                  <a:srgbClr val="242424"/>
                </a:solidFill>
                <a:latin typeface="Nunito Sans" pitchFamily="2" charset="77"/>
                <a:cs typeface="Segoe UI"/>
              </a:rPr>
              <a:t>What could go wrong?</a:t>
            </a:r>
          </a:p>
          <a:p>
            <a:pPr marL="457200" indent="-457200">
              <a:lnSpc>
                <a:spcPct val="200000"/>
              </a:lnSpc>
              <a:buFont typeface="Wingdings" pitchFamily="2" charset="2"/>
              <a:buChar char="Ø"/>
            </a:pPr>
            <a:r>
              <a:rPr lang="en-US" sz="2800" dirty="0">
                <a:solidFill>
                  <a:srgbClr val="242424"/>
                </a:solidFill>
                <a:latin typeface="Nunito Sans" pitchFamily="2" charset="77"/>
                <a:cs typeface="Segoe UI"/>
              </a:rPr>
              <a:t>Who is at risk?</a:t>
            </a:r>
          </a:p>
          <a:p>
            <a:pPr marL="457200" indent="-457200">
              <a:lnSpc>
                <a:spcPct val="200000"/>
              </a:lnSpc>
              <a:buFont typeface="Wingdings" pitchFamily="2" charset="2"/>
              <a:buChar char="Ø"/>
            </a:pPr>
            <a:r>
              <a:rPr lang="en-US" sz="2800" dirty="0">
                <a:solidFill>
                  <a:srgbClr val="242424"/>
                </a:solidFill>
                <a:latin typeface="Nunito Sans" pitchFamily="2" charset="77"/>
                <a:cs typeface="Segoe UI"/>
              </a:rPr>
              <a:t>What are you going to do about it?</a:t>
            </a:r>
          </a:p>
          <a:p>
            <a:pPr marL="457200" indent="-457200">
              <a:lnSpc>
                <a:spcPct val="200000"/>
              </a:lnSpc>
              <a:buFont typeface="Wingdings" pitchFamily="2" charset="2"/>
              <a:buChar char="Ø"/>
            </a:pPr>
            <a:r>
              <a:rPr lang="en-US" sz="2800" dirty="0">
                <a:solidFill>
                  <a:srgbClr val="242424"/>
                </a:solidFill>
                <a:latin typeface="Nunito Sans" pitchFamily="2" charset="77"/>
                <a:cs typeface="Segoe UI"/>
              </a:rPr>
              <a:t>Review and revise</a:t>
            </a:r>
            <a:endParaRPr lang="en-US" sz="2800" dirty="0">
              <a:latin typeface="Nunito Sans" pitchFamily="2" charset="77"/>
            </a:endParaRPr>
          </a:p>
        </p:txBody>
      </p:sp>
    </p:spTree>
    <p:extLst>
      <p:ext uri="{BB962C8B-B14F-4D97-AF65-F5344CB8AC3E}">
        <p14:creationId xmlns:p14="http://schemas.microsoft.com/office/powerpoint/2010/main" val="20372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9502B-9C2C-5B68-4A1F-15B14B5D7D05}"/>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6C329340-EA70-F254-DDD4-A7F3F3DFBB8F}"/>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F8928F2C-8035-2D0E-FADF-94DC81FC46D9}"/>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5C2B9E98-5E75-9304-72D1-F7C0B1BA2CAF}"/>
              </a:ext>
            </a:extLst>
          </p:cNvPr>
          <p:cNvSpPr txBox="1"/>
          <p:nvPr/>
        </p:nvSpPr>
        <p:spPr>
          <a:xfrm>
            <a:off x="589660" y="2201564"/>
            <a:ext cx="7956134" cy="40164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150000"/>
              </a:lnSpc>
              <a:buFont typeface="Wingdings" pitchFamily="2" charset="2"/>
              <a:buChar char="Ø"/>
            </a:pPr>
            <a:r>
              <a:rPr lang="en-US" sz="2800" b="1" dirty="0">
                <a:solidFill>
                  <a:schemeClr val="accent6">
                    <a:lumMod val="75000"/>
                  </a:schemeClr>
                </a:solidFill>
                <a:latin typeface="Nunito Sans" pitchFamily="2" charset="77"/>
                <a:cs typeface="Segoe UI"/>
              </a:rPr>
              <a:t>What could go wrong?</a:t>
            </a:r>
          </a:p>
          <a:p>
            <a:pPr>
              <a:lnSpc>
                <a:spcPct val="150000"/>
              </a:lnSpc>
            </a:pPr>
            <a:endParaRPr lang="en-GB" sz="2400" dirty="0">
              <a:effectLst/>
              <a:latin typeface="Nunito Sans" pitchFamily="2" charset="77"/>
              <a:ea typeface="Nunito Sans" pitchFamily="2" charset="77"/>
              <a:cs typeface="Nunito Sans" pitchFamily="2" charset="77"/>
            </a:endParaRPr>
          </a:p>
          <a:p>
            <a:pPr marL="342900" indent="-342900">
              <a:lnSpc>
                <a:spcPct val="150000"/>
              </a:lnSpc>
              <a:buFont typeface="Wingdings" pitchFamily="2" charset="2"/>
              <a:buChar char="v"/>
            </a:pPr>
            <a:r>
              <a:rPr lang="en-GB" sz="2400" dirty="0">
                <a:effectLst/>
                <a:latin typeface="Nunito Sans" pitchFamily="2" charset="77"/>
                <a:ea typeface="Nunito Sans" pitchFamily="2" charset="77"/>
                <a:cs typeface="Nunito Sans" pitchFamily="2" charset="77"/>
              </a:rPr>
              <a:t>What hazard have you identified?</a:t>
            </a:r>
          </a:p>
          <a:p>
            <a:pPr>
              <a:lnSpc>
                <a:spcPct val="150000"/>
              </a:lnSpc>
            </a:pPr>
            <a:r>
              <a:rPr lang="en-GB" sz="2400" b="1" dirty="0">
                <a:effectLst/>
                <a:latin typeface="Nunito Sans" pitchFamily="2" charset="77"/>
                <a:ea typeface="Nunito Sans" pitchFamily="2" charset="77"/>
                <a:cs typeface="Nunito Sans" pitchFamily="2" charset="77"/>
              </a:rPr>
              <a:t>A hazard</a:t>
            </a:r>
            <a:r>
              <a:rPr lang="en-GB" sz="2400" dirty="0">
                <a:effectLst/>
                <a:latin typeface="Nunito Sans" pitchFamily="2" charset="77"/>
                <a:ea typeface="Nunito Sans" pitchFamily="2" charset="77"/>
                <a:cs typeface="Nunito Sans" pitchFamily="2" charset="77"/>
              </a:rPr>
              <a:t> is something that may cause harm or damage.</a:t>
            </a:r>
          </a:p>
          <a:p>
            <a:pPr>
              <a:lnSpc>
                <a:spcPct val="150000"/>
              </a:lnSpc>
            </a:pPr>
            <a:endParaRPr lang="en-GB" sz="2400" dirty="0">
              <a:effectLst/>
              <a:latin typeface="Nunito Sans" pitchFamily="2" charset="77"/>
              <a:ea typeface="Nunito Sans" pitchFamily="2" charset="77"/>
              <a:cs typeface="Nunito Sans" pitchFamily="2" charset="77"/>
            </a:endParaRPr>
          </a:p>
          <a:p>
            <a:pPr marL="342900" indent="-342900">
              <a:lnSpc>
                <a:spcPct val="150000"/>
              </a:lnSpc>
              <a:buFont typeface="Wingdings" pitchFamily="2" charset="2"/>
              <a:buChar char="v"/>
            </a:pPr>
            <a:r>
              <a:rPr lang="en-GB" sz="2400" dirty="0">
                <a:effectLst/>
                <a:latin typeface="Nunito Sans" pitchFamily="2" charset="77"/>
                <a:ea typeface="Nunito Sans" pitchFamily="2" charset="77"/>
                <a:cs typeface="Nunito Sans" pitchFamily="2" charset="77"/>
              </a:rPr>
              <a:t>What are the risks from it?</a:t>
            </a:r>
            <a:r>
              <a:rPr lang="en-GB" sz="2400" dirty="0">
                <a:effectLst/>
                <a:latin typeface="Nunito Sans" pitchFamily="2" charset="77"/>
              </a:rPr>
              <a:t> </a:t>
            </a:r>
          </a:p>
          <a:p>
            <a:pPr>
              <a:lnSpc>
                <a:spcPct val="150000"/>
              </a:lnSpc>
            </a:pPr>
            <a:r>
              <a:rPr lang="en-GB" sz="2400" b="1" dirty="0">
                <a:effectLst/>
                <a:latin typeface="Nunito Sans" pitchFamily="2" charset="77"/>
                <a:ea typeface="Nunito Sans" pitchFamily="2" charset="77"/>
                <a:cs typeface="Nunito Sans" pitchFamily="2" charset="77"/>
              </a:rPr>
              <a:t>The risk</a:t>
            </a:r>
            <a:r>
              <a:rPr lang="en-GB" sz="2400" dirty="0">
                <a:effectLst/>
                <a:latin typeface="Nunito Sans" pitchFamily="2" charset="77"/>
                <a:ea typeface="Nunito Sans" pitchFamily="2" charset="77"/>
                <a:cs typeface="Nunito Sans" pitchFamily="2" charset="77"/>
              </a:rPr>
              <a:t> is the harm that may occur from the hazard.</a:t>
            </a:r>
            <a:r>
              <a:rPr lang="en-GB" sz="2400" dirty="0">
                <a:effectLst/>
                <a:latin typeface="Nunito Sans" pitchFamily="2" charset="77"/>
              </a:rPr>
              <a:t> </a:t>
            </a:r>
            <a:endParaRPr lang="en-US" sz="2400" dirty="0">
              <a:solidFill>
                <a:srgbClr val="242424"/>
              </a:solidFill>
              <a:latin typeface="Nunito Sans" pitchFamily="2" charset="77"/>
              <a:cs typeface="Segoe UI"/>
            </a:endParaRPr>
          </a:p>
        </p:txBody>
      </p:sp>
    </p:spTree>
    <p:extLst>
      <p:ext uri="{BB962C8B-B14F-4D97-AF65-F5344CB8AC3E}">
        <p14:creationId xmlns:p14="http://schemas.microsoft.com/office/powerpoint/2010/main" val="20682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0E2A9-AA24-B1FC-AA49-06B7E9582D9E}"/>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155525F0-4280-9657-E64D-3EDF2082948D}"/>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AEE897BC-2679-B48A-D8A7-3E780E41B1C1}"/>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DF4C47DE-56B9-7B01-4192-D5B6539ACFC1}"/>
              </a:ext>
            </a:extLst>
          </p:cNvPr>
          <p:cNvSpPr txBox="1"/>
          <p:nvPr/>
        </p:nvSpPr>
        <p:spPr>
          <a:xfrm>
            <a:off x="589660" y="2201564"/>
            <a:ext cx="7956134" cy="25699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200000"/>
              </a:lnSpc>
              <a:buFont typeface="Wingdings" pitchFamily="2" charset="2"/>
              <a:buChar char="Ø"/>
            </a:pPr>
            <a:r>
              <a:rPr lang="en-US" sz="2800" b="1" dirty="0">
                <a:solidFill>
                  <a:schemeClr val="accent6">
                    <a:lumMod val="75000"/>
                  </a:schemeClr>
                </a:solidFill>
                <a:latin typeface="Nunito Sans" pitchFamily="2" charset="77"/>
                <a:cs typeface="Segoe UI"/>
              </a:rPr>
              <a:t>Who is at risk?</a:t>
            </a:r>
          </a:p>
          <a:p>
            <a:pPr marL="800100" lvl="1" indent="-342900">
              <a:lnSpc>
                <a:spcPct val="150000"/>
              </a:lnSpc>
              <a:buFont typeface="Wingdings" pitchFamily="2" charset="2"/>
              <a:buChar char="v"/>
            </a:pPr>
            <a:r>
              <a:rPr lang="en-GB" sz="2400" dirty="0">
                <a:effectLst/>
                <a:latin typeface="Nunito Sans" pitchFamily="2" charset="77"/>
                <a:ea typeface="Nunito Sans" pitchFamily="2" charset="77"/>
                <a:cs typeface="Nunito Sans" pitchFamily="2" charset="77"/>
              </a:rPr>
              <a:t>Young people</a:t>
            </a:r>
          </a:p>
          <a:p>
            <a:pPr marL="800100" lvl="1" indent="-342900">
              <a:lnSpc>
                <a:spcPct val="150000"/>
              </a:lnSpc>
              <a:buFont typeface="Wingdings" pitchFamily="2" charset="2"/>
              <a:buChar char="v"/>
            </a:pPr>
            <a:r>
              <a:rPr lang="en-GB" sz="2400" dirty="0">
                <a:effectLst/>
                <a:latin typeface="Nunito Sans" pitchFamily="2" charset="77"/>
                <a:ea typeface="Nunito Sans" pitchFamily="2" charset="77"/>
                <a:cs typeface="Nunito Sans" pitchFamily="2" charset="77"/>
              </a:rPr>
              <a:t>Adult volunteers</a:t>
            </a:r>
          </a:p>
          <a:p>
            <a:pPr marL="800100" lvl="1" indent="-342900">
              <a:lnSpc>
                <a:spcPct val="150000"/>
              </a:lnSpc>
              <a:buFont typeface="Wingdings" pitchFamily="2" charset="2"/>
              <a:buChar char="v"/>
            </a:pPr>
            <a:r>
              <a:rPr lang="en-GB" sz="2400" dirty="0">
                <a:effectLst/>
                <a:latin typeface="Nunito Sans" pitchFamily="2" charset="77"/>
                <a:ea typeface="Nunito Sans" pitchFamily="2" charset="77"/>
                <a:cs typeface="Nunito Sans" pitchFamily="2" charset="77"/>
              </a:rPr>
              <a:t>Visitors</a:t>
            </a:r>
            <a:r>
              <a:rPr lang="en-GB" sz="2400" dirty="0">
                <a:effectLst/>
                <a:latin typeface="Nunito Sans" pitchFamily="2" charset="77"/>
              </a:rPr>
              <a:t> </a:t>
            </a:r>
            <a:endParaRPr lang="en-US" sz="2400" dirty="0">
              <a:solidFill>
                <a:srgbClr val="242424"/>
              </a:solidFill>
              <a:latin typeface="Nunito Sans" pitchFamily="2" charset="77"/>
              <a:cs typeface="Segoe UI"/>
            </a:endParaRPr>
          </a:p>
        </p:txBody>
      </p:sp>
    </p:spTree>
    <p:extLst>
      <p:ext uri="{BB962C8B-B14F-4D97-AF65-F5344CB8AC3E}">
        <p14:creationId xmlns:p14="http://schemas.microsoft.com/office/powerpoint/2010/main" val="2787176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5EC24-8967-D6BB-5B74-E14D948AAD0F}"/>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5C4B41A2-57E1-4CD8-FE4D-C1F3D91980C3}"/>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1A17133C-CD2F-BAC6-C76D-1C98C8F40A30}"/>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00B8ADD2-ABA1-1944-B9D6-8B3DCF26E0AD}"/>
              </a:ext>
            </a:extLst>
          </p:cNvPr>
          <p:cNvSpPr txBox="1"/>
          <p:nvPr/>
        </p:nvSpPr>
        <p:spPr>
          <a:xfrm>
            <a:off x="589660" y="2201564"/>
            <a:ext cx="7956134" cy="42165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200000"/>
              </a:lnSpc>
              <a:buFont typeface="Wingdings" pitchFamily="2" charset="2"/>
              <a:buChar char="Ø"/>
            </a:pPr>
            <a:r>
              <a:rPr lang="en-US" sz="2800" b="1" dirty="0">
                <a:solidFill>
                  <a:schemeClr val="accent6">
                    <a:lumMod val="75000"/>
                  </a:schemeClr>
                </a:solidFill>
                <a:latin typeface="Nunito Sans" pitchFamily="2" charset="77"/>
                <a:cs typeface="Segoe UI"/>
              </a:rPr>
              <a:t>What are you going to do about it?</a:t>
            </a:r>
          </a:p>
          <a:p>
            <a:pPr>
              <a:spcAft>
                <a:spcPts val="600"/>
              </a:spcAft>
            </a:pPr>
            <a:r>
              <a:rPr lang="en-GB" sz="2400" b="1" dirty="0">
                <a:effectLst/>
                <a:latin typeface="Nunito Sans" pitchFamily="2" charset="77"/>
                <a:ea typeface="Nunito Sans" pitchFamily="2" charset="77"/>
                <a:cs typeface="Nunito Sans" pitchFamily="2" charset="77"/>
              </a:rPr>
              <a:t>Controls </a:t>
            </a:r>
            <a:r>
              <a:rPr lang="en-GB" sz="2400" dirty="0">
                <a:effectLst/>
                <a:latin typeface="Nunito Sans" pitchFamily="2" charset="77"/>
                <a:ea typeface="Nunito Sans" pitchFamily="2" charset="77"/>
                <a:cs typeface="Nunito Sans" pitchFamily="2" charset="77"/>
              </a:rPr>
              <a:t>are ways of making the activity safer by removing or reducing the risk.  </a:t>
            </a:r>
          </a:p>
          <a:p>
            <a:pPr marL="285750" indent="-285750">
              <a:spcAft>
                <a:spcPts val="600"/>
              </a:spcAft>
              <a:buFont typeface="Wingdings" pitchFamily="2" charset="2"/>
              <a:buChar char="v"/>
            </a:pPr>
            <a:r>
              <a:rPr lang="en-GB" sz="2400" dirty="0">
                <a:effectLst/>
                <a:latin typeface="Nunito Sans" pitchFamily="2" charset="77"/>
                <a:ea typeface="Nunito Sans" pitchFamily="2" charset="77"/>
                <a:cs typeface="Nunito Sans" pitchFamily="2" charset="77"/>
              </a:rPr>
              <a:t>How are the risks already controlled?</a:t>
            </a:r>
          </a:p>
          <a:p>
            <a:pPr marL="285750" indent="-285750">
              <a:spcAft>
                <a:spcPts val="600"/>
              </a:spcAft>
              <a:buFont typeface="Wingdings" pitchFamily="2" charset="2"/>
              <a:buChar char="v"/>
            </a:pPr>
            <a:r>
              <a:rPr lang="en-GB" sz="2400" dirty="0">
                <a:effectLst/>
                <a:latin typeface="Nunito Sans" pitchFamily="2" charset="77"/>
                <a:ea typeface="Nunito Sans" pitchFamily="2" charset="77"/>
                <a:cs typeface="Nunito Sans" pitchFamily="2" charset="77"/>
              </a:rPr>
              <a:t>What extra controls are needed?</a:t>
            </a:r>
          </a:p>
          <a:p>
            <a:pPr marL="285750" indent="-285750">
              <a:spcAft>
                <a:spcPts val="600"/>
              </a:spcAft>
              <a:buFont typeface="Wingdings" pitchFamily="2" charset="2"/>
              <a:buChar char="v"/>
            </a:pPr>
            <a:r>
              <a:rPr lang="en-GB" sz="2400" dirty="0">
                <a:effectLst/>
                <a:latin typeface="Nunito Sans" pitchFamily="2" charset="77"/>
                <a:ea typeface="Nunito Sans" pitchFamily="2" charset="77"/>
                <a:cs typeface="Nunito Sans" pitchFamily="2" charset="77"/>
              </a:rPr>
              <a:t>How will they be communicated to young people and adults and remain inclusive to all needs? </a:t>
            </a:r>
          </a:p>
          <a:p>
            <a:pPr>
              <a:spcAft>
                <a:spcPts val="600"/>
              </a:spcAft>
            </a:pPr>
            <a:r>
              <a:rPr lang="en-GB" sz="2400" dirty="0">
                <a:effectLst/>
                <a:latin typeface="Nunito Sans" pitchFamily="2" charset="77"/>
                <a:ea typeface="Nunito Sans" pitchFamily="2" charset="77"/>
                <a:cs typeface="Nunito Sans" pitchFamily="2" charset="77"/>
              </a:rPr>
              <a:t>E.g. You may use a different piece of equipment or you might change the way you do the activity.</a:t>
            </a:r>
            <a:endParaRPr lang="en-US" sz="2400" dirty="0">
              <a:latin typeface="Nunito Sans" pitchFamily="2" charset="77"/>
            </a:endParaRPr>
          </a:p>
        </p:txBody>
      </p:sp>
    </p:spTree>
    <p:extLst>
      <p:ext uri="{BB962C8B-B14F-4D97-AF65-F5344CB8AC3E}">
        <p14:creationId xmlns:p14="http://schemas.microsoft.com/office/powerpoint/2010/main" val="1491040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05D92-4505-5B1C-74DF-3C2BCA0C0747}"/>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8D71089C-3B81-1C57-A12C-328B8EBA395B}"/>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6E369AB2-7913-A1E0-566E-49C70B1483A8}"/>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D7FE241F-E41B-74EC-35A2-1BCE79922C76}"/>
              </a:ext>
            </a:extLst>
          </p:cNvPr>
          <p:cNvSpPr txBox="1"/>
          <p:nvPr/>
        </p:nvSpPr>
        <p:spPr>
          <a:xfrm>
            <a:off x="589660" y="2201564"/>
            <a:ext cx="7956134" cy="38318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200000"/>
              </a:lnSpc>
              <a:buFont typeface="Wingdings" pitchFamily="2" charset="2"/>
              <a:buChar char="Ø"/>
            </a:pPr>
            <a:r>
              <a:rPr lang="en-US" sz="2800" b="1" dirty="0">
                <a:solidFill>
                  <a:schemeClr val="accent6">
                    <a:lumMod val="75000"/>
                  </a:schemeClr>
                </a:solidFill>
                <a:latin typeface="Nunito Sans" pitchFamily="2" charset="77"/>
                <a:cs typeface="Segoe UI"/>
              </a:rPr>
              <a:t>Record and Communicate</a:t>
            </a:r>
          </a:p>
          <a:p>
            <a:pPr lvl="1">
              <a:spcAft>
                <a:spcPts val="600"/>
              </a:spcAft>
            </a:pPr>
            <a:r>
              <a:rPr lang="en-GB" sz="2400" dirty="0">
                <a:effectLst/>
                <a:latin typeface="Nunito Sans" pitchFamily="2" charset="77"/>
                <a:ea typeface="Nunito Sans" pitchFamily="2" charset="77"/>
                <a:cs typeface="Nunito Sans" pitchFamily="2" charset="77"/>
              </a:rPr>
              <a:t>Share your risk assessment with the other members of your team so they can make suggestions for any changes.</a:t>
            </a:r>
          </a:p>
          <a:p>
            <a:pPr lvl="1">
              <a:spcAft>
                <a:spcPts val="600"/>
              </a:spcAft>
            </a:pPr>
            <a:r>
              <a:rPr lang="en-GB" sz="2400" dirty="0">
                <a:solidFill>
                  <a:srgbClr val="242424"/>
                </a:solidFill>
                <a:latin typeface="Nunito Sans" pitchFamily="2" charset="77"/>
                <a:cs typeface="Segoe UI"/>
              </a:rPr>
              <a:t>Upload onto OSM so that everyone involved in the activity, your Group Lead Volunteer and your Group’s Trustees can read it.</a:t>
            </a:r>
          </a:p>
          <a:p>
            <a:pPr lvl="1">
              <a:lnSpc>
                <a:spcPct val="150000"/>
              </a:lnSpc>
            </a:pPr>
            <a:endParaRPr lang="en-US" sz="2400" dirty="0">
              <a:solidFill>
                <a:srgbClr val="242424"/>
              </a:solidFill>
              <a:latin typeface="Nunito Sans" pitchFamily="2" charset="77"/>
              <a:cs typeface="Segoe UI"/>
            </a:endParaRPr>
          </a:p>
        </p:txBody>
      </p:sp>
    </p:spTree>
    <p:extLst>
      <p:ext uri="{BB962C8B-B14F-4D97-AF65-F5344CB8AC3E}">
        <p14:creationId xmlns:p14="http://schemas.microsoft.com/office/powerpoint/2010/main" val="84654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0E30D-313C-59DA-28C0-90B562790834}"/>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27CEE987-BD7C-6E71-9FD6-2626BD682BEE}"/>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E7475F3B-FC2C-2136-E0D6-919707FB4020}"/>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E860349D-3A31-71F1-8984-37C5D752FAE8}"/>
              </a:ext>
            </a:extLst>
          </p:cNvPr>
          <p:cNvSpPr txBox="1"/>
          <p:nvPr/>
        </p:nvSpPr>
        <p:spPr>
          <a:xfrm>
            <a:off x="589660" y="2201564"/>
            <a:ext cx="7956134"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200000"/>
              </a:lnSpc>
              <a:buFont typeface="Wingdings" pitchFamily="2" charset="2"/>
              <a:buChar char="Ø"/>
            </a:pPr>
            <a:r>
              <a:rPr lang="en-US" sz="2800" b="1" dirty="0">
                <a:solidFill>
                  <a:schemeClr val="accent6">
                    <a:lumMod val="75000"/>
                  </a:schemeClr>
                </a:solidFill>
                <a:latin typeface="Nunito Sans" pitchFamily="2" charset="77"/>
                <a:cs typeface="Segoe UI"/>
              </a:rPr>
              <a:t>Review and revise</a:t>
            </a:r>
          </a:p>
          <a:p>
            <a:pPr>
              <a:spcAft>
                <a:spcPts val="600"/>
              </a:spcAft>
            </a:pPr>
            <a:r>
              <a:rPr lang="en-US" sz="2400" dirty="0">
                <a:latin typeface="Nunito Sans" pitchFamily="2" charset="77"/>
              </a:rPr>
              <a:t>What has changed that needs to be thought about and controlled?</a:t>
            </a:r>
          </a:p>
          <a:p>
            <a:pPr marL="342900" indent="-342900">
              <a:spcAft>
                <a:spcPts val="600"/>
              </a:spcAft>
              <a:buFont typeface="Wingdings" pitchFamily="2" charset="2"/>
              <a:buChar char="v"/>
            </a:pPr>
            <a:r>
              <a:rPr lang="en-US" sz="2400" dirty="0">
                <a:latin typeface="Nunito Sans" pitchFamily="2" charset="77"/>
              </a:rPr>
              <a:t>Keep checking throughout the activity in case you need to change what you’re doing or even stop the activity.</a:t>
            </a:r>
          </a:p>
          <a:p>
            <a:pPr>
              <a:spcAft>
                <a:spcPts val="600"/>
              </a:spcAft>
            </a:pPr>
            <a:r>
              <a:rPr lang="en-US" sz="2400" dirty="0">
                <a:latin typeface="Nunito Sans" pitchFamily="2" charset="77"/>
              </a:rPr>
              <a:t>This is a great place to add comments which will be used as part of the review.</a:t>
            </a:r>
          </a:p>
        </p:txBody>
      </p:sp>
    </p:spTree>
    <p:extLst>
      <p:ext uri="{BB962C8B-B14F-4D97-AF65-F5344CB8AC3E}">
        <p14:creationId xmlns:p14="http://schemas.microsoft.com/office/powerpoint/2010/main" val="4086627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6D17A-5B8E-4AFB-2E01-1913760D78C4}"/>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5DF29413-1926-B704-B2D1-731AEC3D7AC9}"/>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CDDC615D-4FC3-ED02-D4D5-72EF94DB8017}"/>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 example</a:t>
            </a:r>
          </a:p>
        </p:txBody>
      </p:sp>
      <p:sp>
        <p:nvSpPr>
          <p:cNvPr id="6" name="TextBox 5">
            <a:extLst>
              <a:ext uri="{FF2B5EF4-FFF2-40B4-BE49-F238E27FC236}">
                <a16:creationId xmlns:a16="http://schemas.microsoft.com/office/drawing/2014/main" id="{A8E0B84B-1F1A-59A7-1ECA-A61A9BC52182}"/>
              </a:ext>
            </a:extLst>
          </p:cNvPr>
          <p:cNvSpPr txBox="1"/>
          <p:nvPr/>
        </p:nvSpPr>
        <p:spPr>
          <a:xfrm>
            <a:off x="589660" y="2201564"/>
            <a:ext cx="7956134" cy="4604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spcAft>
                <a:spcPts val="600"/>
              </a:spcAft>
              <a:buFont typeface="Wingdings" pitchFamily="2" charset="2"/>
              <a:buChar char="Ø"/>
            </a:pPr>
            <a:r>
              <a:rPr lang="en-US" sz="2400" b="1" i="1" dirty="0">
                <a:solidFill>
                  <a:schemeClr val="accent5">
                    <a:lumMod val="75000"/>
                  </a:schemeClr>
                </a:solidFill>
                <a:latin typeface="Nunito Sans" pitchFamily="2" charset="77"/>
                <a:cs typeface="Segoe UI"/>
              </a:rPr>
              <a:t>Who is at risk?</a:t>
            </a:r>
          </a:p>
          <a:p>
            <a:pPr>
              <a:spcAft>
                <a:spcPts val="600"/>
              </a:spcAft>
            </a:pPr>
            <a:r>
              <a:rPr lang="en-US" sz="2200" dirty="0">
                <a:solidFill>
                  <a:srgbClr val="242424"/>
                </a:solidFill>
                <a:latin typeface="Nunito Sans" pitchFamily="2" charset="77"/>
                <a:cs typeface="Segoe UI"/>
              </a:rPr>
              <a:t>	Beavers and adults</a:t>
            </a:r>
          </a:p>
          <a:p>
            <a:pPr marL="457200" indent="-457200">
              <a:spcAft>
                <a:spcPts val="600"/>
              </a:spcAft>
              <a:buFont typeface="Wingdings" pitchFamily="2" charset="2"/>
              <a:buChar char="Ø"/>
            </a:pPr>
            <a:r>
              <a:rPr lang="en-US" sz="2400" b="1" i="1" dirty="0">
                <a:solidFill>
                  <a:schemeClr val="accent5">
                    <a:lumMod val="75000"/>
                  </a:schemeClr>
                </a:solidFill>
                <a:latin typeface="Nunito Sans" pitchFamily="2" charset="77"/>
                <a:cs typeface="Segoe UI"/>
              </a:rPr>
              <a:t>What are you going to do about it?</a:t>
            </a:r>
          </a:p>
          <a:p>
            <a:pPr>
              <a:lnSpc>
                <a:spcPct val="107000"/>
              </a:lnSpc>
              <a:spcAft>
                <a:spcPts val="600"/>
              </a:spcAft>
            </a:pPr>
            <a:r>
              <a:rPr lang="en-GB" sz="2400" dirty="0">
                <a:effectLst/>
                <a:latin typeface="Nunito Sans" pitchFamily="2" charset="77"/>
                <a:ea typeface="Nunito Sans" pitchFamily="2" charset="77"/>
                <a:cs typeface="Nunito Sans" pitchFamily="2" charset="77"/>
              </a:rPr>
              <a:t>	</a:t>
            </a:r>
            <a:r>
              <a:rPr lang="en-GB" sz="2200" dirty="0">
                <a:effectLst/>
                <a:latin typeface="Nunito Sans" pitchFamily="2" charset="77"/>
                <a:ea typeface="Nunito Sans" pitchFamily="2" charset="77"/>
                <a:cs typeface="Nunito Sans" pitchFamily="2" charset="77"/>
              </a:rPr>
              <a:t>Explain to the Beavers and Adults how we are going </a:t>
            </a:r>
            <a:br>
              <a:rPr lang="en-GB" sz="2200" dirty="0">
                <a:effectLst/>
                <a:latin typeface="Nunito Sans" pitchFamily="2" charset="77"/>
                <a:ea typeface="Nunito Sans" pitchFamily="2" charset="77"/>
                <a:cs typeface="Nunito Sans" pitchFamily="2" charset="77"/>
              </a:rPr>
            </a:br>
            <a:r>
              <a:rPr lang="en-GB" sz="2200" dirty="0">
                <a:effectLst/>
                <a:latin typeface="Nunito Sans" pitchFamily="2" charset="77"/>
                <a:ea typeface="Nunito Sans" pitchFamily="2" charset="77"/>
                <a:cs typeface="Nunito Sans" pitchFamily="2" charset="77"/>
              </a:rPr>
              <a:t>	to cross the road</a:t>
            </a:r>
          </a:p>
          <a:p>
            <a:pPr>
              <a:spcAft>
                <a:spcPts val="600"/>
              </a:spcAft>
            </a:pPr>
            <a:r>
              <a:rPr lang="en-GB" sz="2200" dirty="0">
                <a:effectLst/>
                <a:latin typeface="Nunito Sans" pitchFamily="2" charset="77"/>
                <a:ea typeface="Nunito Sans" pitchFamily="2" charset="77"/>
                <a:cs typeface="Nunito Sans" pitchFamily="2" charset="77"/>
              </a:rPr>
              <a:t>	Choose a safe place to cross, preferably a zebra or pelican 	crossing. Everyone will wear high-viz</a:t>
            </a:r>
          </a:p>
          <a:p>
            <a:pPr>
              <a:spcAft>
                <a:spcPts val="600"/>
              </a:spcAft>
            </a:pPr>
            <a:r>
              <a:rPr lang="en-GB" sz="2200" dirty="0">
                <a:effectLst/>
                <a:latin typeface="Nunito Sans" pitchFamily="2" charset="77"/>
                <a:ea typeface="Nunito Sans" pitchFamily="2" charset="77"/>
                <a:cs typeface="Nunito Sans" pitchFamily="2" charset="77"/>
              </a:rPr>
              <a:t>	Avoid crossing near parked cars or on street corners</a:t>
            </a:r>
          </a:p>
          <a:p>
            <a:pPr marL="457200" indent="-457200">
              <a:spcAft>
                <a:spcPts val="600"/>
              </a:spcAft>
              <a:buFont typeface="Wingdings" pitchFamily="2" charset="2"/>
              <a:buChar char="Ø"/>
            </a:pPr>
            <a:r>
              <a:rPr lang="en-US" sz="2400" b="1" i="1" dirty="0">
                <a:solidFill>
                  <a:schemeClr val="accent5">
                    <a:lumMod val="75000"/>
                  </a:schemeClr>
                </a:solidFill>
                <a:latin typeface="Nunito Sans" pitchFamily="2" charset="77"/>
                <a:cs typeface="Segoe UI"/>
              </a:rPr>
              <a:t>Review and revise</a:t>
            </a:r>
          </a:p>
          <a:p>
            <a:pPr>
              <a:spcAft>
                <a:spcPts val="600"/>
              </a:spcAft>
            </a:pPr>
            <a:r>
              <a:rPr lang="en-GB" sz="2200" dirty="0">
                <a:effectLst/>
                <a:latin typeface="Nunito Sans" pitchFamily="2" charset="77"/>
                <a:ea typeface="Nunito Sans" pitchFamily="2" charset="77"/>
                <a:cs typeface="Nunito Sans" pitchFamily="2" charset="77"/>
              </a:rPr>
              <a:t>	Noisy conditions make it more difficult to hear cars</a:t>
            </a:r>
          </a:p>
          <a:p>
            <a:pPr>
              <a:spcAft>
                <a:spcPts val="600"/>
              </a:spcAft>
            </a:pPr>
            <a:r>
              <a:rPr lang="en-GB" sz="2200" dirty="0">
                <a:effectLst/>
                <a:latin typeface="Nunito Sans" pitchFamily="2" charset="77"/>
                <a:ea typeface="Nunito Sans" pitchFamily="2" charset="77"/>
                <a:cs typeface="Nunito Sans" pitchFamily="2" charset="77"/>
              </a:rPr>
              <a:t>	Poor light conditions make it more difficult to see cars</a:t>
            </a:r>
            <a:endParaRPr lang="en-US" sz="2200" dirty="0">
              <a:latin typeface="Nunito Sans" pitchFamily="2" charset="77"/>
            </a:endParaRPr>
          </a:p>
        </p:txBody>
      </p:sp>
      <p:sp>
        <p:nvSpPr>
          <p:cNvPr id="5" name="TextBox 4">
            <a:extLst>
              <a:ext uri="{FF2B5EF4-FFF2-40B4-BE49-F238E27FC236}">
                <a16:creationId xmlns:a16="http://schemas.microsoft.com/office/drawing/2014/main" id="{C4E0B547-964E-EDC6-242B-85CA2AFA2EAC}"/>
              </a:ext>
            </a:extLst>
          </p:cNvPr>
          <p:cNvSpPr txBox="1"/>
          <p:nvPr/>
        </p:nvSpPr>
        <p:spPr>
          <a:xfrm>
            <a:off x="0" y="440522"/>
            <a:ext cx="7079880" cy="461665"/>
          </a:xfrm>
          <a:prstGeom prst="rect">
            <a:avLst/>
          </a:prstGeom>
          <a:noFill/>
        </p:spPr>
        <p:txBody>
          <a:bodyPr wrap="square" rtlCol="0">
            <a:spAutoFit/>
          </a:bodyPr>
          <a:lstStyle/>
          <a:p>
            <a:pPr algn="ctr"/>
            <a:r>
              <a:rPr lang="en-US" sz="2400" b="1" dirty="0">
                <a:solidFill>
                  <a:schemeClr val="accent6">
                    <a:lumMod val="75000"/>
                  </a:schemeClr>
                </a:solidFill>
                <a:latin typeface="Nunito Sans" pitchFamily="2" charset="77"/>
                <a:cs typeface="Segoe UI"/>
              </a:rPr>
              <a:t>Crossing the road on a busy high street</a:t>
            </a:r>
            <a:endParaRPr lang="en-US" sz="2400" b="1" dirty="0">
              <a:latin typeface="Nunito Sans" pitchFamily="2" charset="77"/>
            </a:endParaRPr>
          </a:p>
        </p:txBody>
      </p:sp>
    </p:spTree>
    <p:extLst>
      <p:ext uri="{BB962C8B-B14F-4D97-AF65-F5344CB8AC3E}">
        <p14:creationId xmlns:p14="http://schemas.microsoft.com/office/powerpoint/2010/main" val="3305202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9767F-5397-66A7-081B-053719974ABD}"/>
            </a:ext>
          </a:extLst>
        </p:cNvPr>
        <p:cNvGrpSpPr/>
        <p:nvPr/>
      </p:nvGrpSpPr>
      <p:grpSpPr>
        <a:xfrm>
          <a:off x="0" y="0"/>
          <a:ext cx="0" cy="0"/>
          <a:chOff x="0" y="0"/>
          <a:chExt cx="0" cy="0"/>
        </a:xfrm>
      </p:grpSpPr>
      <p:pic>
        <p:nvPicPr>
          <p:cNvPr id="4" name="Picture 3" descr="A purple logo with a lily&#10;&#10;AI-generated content may be incorrect.">
            <a:extLst>
              <a:ext uri="{FF2B5EF4-FFF2-40B4-BE49-F238E27FC236}">
                <a16:creationId xmlns:a16="http://schemas.microsoft.com/office/drawing/2014/main" id="{F4E08A55-B0FE-3CF1-786D-C6870B9BA78C}"/>
              </a:ext>
            </a:extLst>
          </p:cNvPr>
          <p:cNvPicPr>
            <a:picLocks noChangeAspect="1"/>
          </p:cNvPicPr>
          <p:nvPr/>
        </p:nvPicPr>
        <p:blipFill>
          <a:blip r:embed="rId2"/>
          <a:stretch>
            <a:fillRect/>
          </a:stretch>
        </p:blipFill>
        <p:spPr>
          <a:xfrm>
            <a:off x="7079880" y="257393"/>
            <a:ext cx="1796755" cy="1332125"/>
          </a:xfrm>
          <a:prstGeom prst="rect">
            <a:avLst/>
          </a:prstGeom>
        </p:spPr>
      </p:pic>
      <p:sp>
        <p:nvSpPr>
          <p:cNvPr id="2" name="TextBox 1">
            <a:extLst>
              <a:ext uri="{FF2B5EF4-FFF2-40B4-BE49-F238E27FC236}">
                <a16:creationId xmlns:a16="http://schemas.microsoft.com/office/drawing/2014/main" id="{ADF68DCF-3214-3B98-79BA-E9E309AA44D9}"/>
              </a:ext>
            </a:extLst>
          </p:cNvPr>
          <p:cNvSpPr txBox="1"/>
          <p:nvPr/>
        </p:nvSpPr>
        <p:spPr>
          <a:xfrm>
            <a:off x="0" y="1085316"/>
            <a:ext cx="7079880" cy="646331"/>
          </a:xfrm>
          <a:prstGeom prst="rect">
            <a:avLst/>
          </a:prstGeom>
          <a:noFill/>
        </p:spPr>
        <p:txBody>
          <a:bodyPr wrap="square" rtlCol="0">
            <a:spAutoFit/>
          </a:bodyPr>
          <a:lstStyle/>
          <a:p>
            <a:pPr algn="ctr"/>
            <a:r>
              <a:rPr lang="en-US" sz="3600" b="1" dirty="0">
                <a:latin typeface="Nunito Sans" pitchFamily="2" charset="77"/>
              </a:rPr>
              <a:t>Risk Assessment</a:t>
            </a:r>
          </a:p>
        </p:txBody>
      </p:sp>
      <p:sp>
        <p:nvSpPr>
          <p:cNvPr id="6" name="TextBox 5">
            <a:extLst>
              <a:ext uri="{FF2B5EF4-FFF2-40B4-BE49-F238E27FC236}">
                <a16:creationId xmlns:a16="http://schemas.microsoft.com/office/drawing/2014/main" id="{F61D3CBE-D842-0D98-CEF2-55E4D314384D}"/>
              </a:ext>
            </a:extLst>
          </p:cNvPr>
          <p:cNvSpPr txBox="1"/>
          <p:nvPr/>
        </p:nvSpPr>
        <p:spPr>
          <a:xfrm>
            <a:off x="589660" y="2201564"/>
            <a:ext cx="7956134"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pitchFamily="2" charset="2"/>
              <a:buChar char="Ø"/>
            </a:pPr>
            <a:r>
              <a:rPr lang="en-US" sz="2200" dirty="0">
                <a:latin typeface="Nunito Sans" pitchFamily="2" charset="77"/>
              </a:rPr>
              <a:t>Don‘t forget, as part of your </a:t>
            </a:r>
            <a:r>
              <a:rPr lang="en-US" sz="2200" dirty="0" err="1">
                <a:latin typeface="Nunito Sans" pitchFamily="2" charset="77"/>
              </a:rPr>
              <a:t>programme</a:t>
            </a:r>
            <a:r>
              <a:rPr lang="en-US" sz="2200" dirty="0">
                <a:latin typeface="Nunito Sans" pitchFamily="2" charset="77"/>
              </a:rPr>
              <a:t> planning, you should have contingency activities in reserve just in case you can’t do what was planned or you need to stop half way through. Make sure this is shared with those involved, so everyone knows how to respond. You should have risk assessed contingency activities prior to them taking place and communicated key information to those involved as well.</a:t>
            </a:r>
          </a:p>
          <a:p>
            <a:pPr marL="457200" indent="-457200">
              <a:buFont typeface="Wingdings" pitchFamily="2" charset="2"/>
              <a:buChar char="Ø"/>
            </a:pPr>
            <a:endParaRPr lang="en-US" sz="2200" dirty="0">
              <a:latin typeface="Nunito Sans" pitchFamily="2" charset="77"/>
            </a:endParaRPr>
          </a:p>
          <a:p>
            <a:pPr marL="457200" indent="-457200">
              <a:buFont typeface="Wingdings" pitchFamily="2" charset="2"/>
              <a:buChar char="Ø"/>
            </a:pPr>
            <a:r>
              <a:rPr lang="en-US" sz="2200" dirty="0">
                <a:latin typeface="Nunito Sans" pitchFamily="2" charset="77"/>
              </a:rPr>
              <a:t>You can find more information in the Safety checklist for leaders and at </a:t>
            </a:r>
            <a:r>
              <a:rPr lang="en-US" sz="2200" b="1" dirty="0" err="1">
                <a:solidFill>
                  <a:schemeClr val="accent5">
                    <a:lumMod val="75000"/>
                  </a:schemeClr>
                </a:solidFill>
                <a:latin typeface="Nunito Sans" pitchFamily="2" charset="77"/>
              </a:rPr>
              <a:t>scouts.org.uk</a:t>
            </a:r>
            <a:r>
              <a:rPr lang="en-US" sz="2200" b="1" dirty="0">
                <a:solidFill>
                  <a:schemeClr val="accent5">
                    <a:lumMod val="75000"/>
                  </a:schemeClr>
                </a:solidFill>
                <a:latin typeface="Nunito Sans" pitchFamily="2" charset="77"/>
              </a:rPr>
              <a:t>/safety </a:t>
            </a:r>
          </a:p>
        </p:txBody>
      </p:sp>
    </p:spTree>
    <p:extLst>
      <p:ext uri="{BB962C8B-B14F-4D97-AF65-F5344CB8AC3E}">
        <p14:creationId xmlns:p14="http://schemas.microsoft.com/office/powerpoint/2010/main" val="36627196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487</Words>
  <Application>Microsoft Macintosh PowerPoint</Application>
  <PresentationFormat>On-screen Show (4:3)</PresentationFormat>
  <Paragraphs>54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Nunito Sans</vt:lpstr>
      <vt:lpstr>Segoe UI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Ian Smith</cp:lastModifiedBy>
  <cp:revision>38</cp:revision>
  <dcterms:created xsi:type="dcterms:W3CDTF">2025-01-30T15:19:09Z</dcterms:created>
  <dcterms:modified xsi:type="dcterms:W3CDTF">2025-01-30T17:11:09Z</dcterms:modified>
</cp:coreProperties>
</file>